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62" r:id="rId4"/>
    <p:sldId id="257" r:id="rId5"/>
    <p:sldId id="260" r:id="rId6"/>
    <p:sldId id="261" r:id="rId7"/>
    <p:sldId id="259" r:id="rId8"/>
    <p:sldId id="269" r:id="rId9"/>
    <p:sldId id="270" r:id="rId10"/>
    <p:sldId id="283" r:id="rId11"/>
    <p:sldId id="284" r:id="rId12"/>
    <p:sldId id="285" r:id="rId13"/>
    <p:sldId id="280" r:id="rId14"/>
    <p:sldId id="271" r:id="rId15"/>
    <p:sldId id="289" r:id="rId16"/>
    <p:sldId id="286" r:id="rId17"/>
    <p:sldId id="287" r:id="rId18"/>
    <p:sldId id="288" r:id="rId19"/>
    <p:sldId id="263" r:id="rId20"/>
    <p:sldId id="276" r:id="rId21"/>
    <p:sldId id="279" r:id="rId22"/>
    <p:sldId id="277" r:id="rId23"/>
    <p:sldId id="278" r:id="rId24"/>
    <p:sldId id="275" r:id="rId25"/>
    <p:sldId id="282" r:id="rId26"/>
    <p:sldId id="281" r:id="rId27"/>
    <p:sldId id="292" r:id="rId28"/>
    <p:sldId id="293" r:id="rId29"/>
    <p:sldId id="299" r:id="rId30"/>
    <p:sldId id="291" r:id="rId31"/>
    <p:sldId id="272" r:id="rId32"/>
    <p:sldId id="290" r:id="rId33"/>
    <p:sldId id="273" r:id="rId34"/>
    <p:sldId id="295" r:id="rId35"/>
    <p:sldId id="294" r:id="rId36"/>
    <p:sldId id="264" r:id="rId37"/>
    <p:sldId id="296" r:id="rId38"/>
    <p:sldId id="297" r:id="rId39"/>
    <p:sldId id="298" r:id="rId40"/>
    <p:sldId id="265" r:id="rId41"/>
    <p:sldId id="266" r:id="rId42"/>
    <p:sldId id="267" r:id="rId43"/>
    <p:sldId id="30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4217" autoAdjust="0"/>
  </p:normalViewPr>
  <p:slideViewPr>
    <p:cSldViewPr snapToGrid="0">
      <p:cViewPr>
        <p:scale>
          <a:sx n="75" d="100"/>
          <a:sy n="75" d="100"/>
        </p:scale>
        <p:origin x="118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757F4-CA95-400C-858C-3FA258FD6F80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AF980-3049-4534-BF41-0749EDED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30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NA_end#Overhangs_and_sticky_end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Bacteriophage_T4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cteriophage_T4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popolysaccharide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oth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/index.php?title=Giuseppe_Bertani&amp;action=edit&amp;redlink=1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62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Wavelength</a:t>
            </a:r>
            <a:r>
              <a:rPr lang="en-US" baseline="0" dirty="0"/>
              <a:t> shifts in the trough (230 nm) and peak (260 nm)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1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relies on the assumption that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quality and quantity reflect that of the underlying mRNA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 electrophoresis analysis can be subjective based on the conditions of which the gel were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Electrophenogram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Agilent 2100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bioanalyzer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uses a combination of microfluidics, capillary electrophoresis, and fluorescence to evaluate both RNA concentration and integrity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Edwin Southern. – DNA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Western – Protein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Southwestern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DNA binding proteins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Eastern – protein post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transalation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modifications (lipids, carbohydrates)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Northern - RNA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83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integrity is no longer determined by the ratio of the ribosomal bands alone,</a:t>
            </a:r>
          </a:p>
          <a:p>
            <a:r>
              <a:rPr lang="en-US" dirty="0"/>
              <a:t>but by the entire electrophoretic trace of the RNA sample, including the presence or absence of degradation products.</a:t>
            </a:r>
          </a:p>
          <a:p>
            <a:endParaRPr lang="en-US" dirty="0"/>
          </a:p>
          <a:p>
            <a:r>
              <a:rPr lang="en-US" dirty="0"/>
              <a:t>How the computational software determines</a:t>
            </a:r>
            <a:r>
              <a:rPr lang="en-US" baseline="0" dirty="0"/>
              <a:t> RIN number.  Values at each of 9 regions.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</a:t>
            </a:r>
            <a:r>
              <a:rPr lang="en-US" baseline="0" dirty="0"/>
              <a:t> poor proofreading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9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DTT used to stabilize enzymes and other proteins, which possess free sulfhydryl groups.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been shown to restore activity lost by oxidation of these groups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vitro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DTT quantitatively reduces disulfide bonds and maintains monothiols in a reduced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Mg2+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cofactor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low cost and has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effective physiological pH range (7.5-9)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87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Moloney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murine leukemia virus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comes from Quanta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01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can label probes with labeled primers?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44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SDS PAGE</a:t>
            </a:r>
            <a:r>
              <a:rPr lang="en-US" baseline="0" dirty="0" smtClean="0"/>
              <a:t> is used to linearize proteins and give them a uniform charge.  They can also be run in their native state without SDS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 are usually not run on agarose gels since the pores of the gel are too big to have a good separation. 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 acrylamide (which is usually used) have 3-6nm pores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 samples have such a high molecular weight and can thus be separated on agarose gels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4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1% agarose gel will have pores on average around 150nm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papers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some researchers use ~4% agarose to resolve large proteins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47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Carcinogenic,</a:t>
            </a:r>
            <a:r>
              <a:rPr lang="en-US" baseline="0" dirty="0" smtClean="0"/>
              <a:t> as is any small molecule with the capability to bind DNA</a:t>
            </a:r>
          </a:p>
          <a:p>
            <a:r>
              <a:rPr lang="en-US" baseline="0" dirty="0" smtClean="0"/>
              <a:t>Safer alternatives reduce the molecules ability to cross membranes</a:t>
            </a:r>
          </a:p>
          <a:p>
            <a:r>
              <a:rPr lang="en-US" baseline="0" dirty="0" smtClean="0"/>
              <a:t>Advantages and disadvantages of ethidium bromide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Ethidium bromide, while very toxic is simple to use, has very high resolution (distinguishing two close bands) </a:t>
            </a:r>
          </a:p>
          <a:p>
            <a:r>
              <a:rPr lang="en-US" baseline="0" dirty="0" smtClean="0"/>
              <a:t>Safe alternatives require more optimization for specific purposes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7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RNases</a:t>
            </a:r>
            <a:r>
              <a:rPr lang="en-US" baseline="0" dirty="0"/>
              <a:t> are a gene family</a:t>
            </a:r>
            <a:endParaRPr lang="en-US" dirty="0"/>
          </a:p>
          <a:p>
            <a:r>
              <a:rPr lang="en-US" dirty="0"/>
              <a:t>RNases do more than get rid of cellular</a:t>
            </a:r>
            <a:r>
              <a:rPr lang="en-US" baseline="0" dirty="0"/>
              <a:t> RNA that is no longer required </a:t>
            </a:r>
          </a:p>
          <a:p>
            <a:r>
              <a:rPr lang="en-US" baseline="0" dirty="0"/>
              <a:t>Helps to mature coding and non-coding RNA (HOW?) and how RNAi?</a:t>
            </a:r>
          </a:p>
          <a:p>
            <a:r>
              <a:rPr lang="en-US" baseline="0" dirty="0"/>
              <a:t>Hearty molecule found ubiquitously </a:t>
            </a:r>
          </a:p>
          <a:p>
            <a:r>
              <a:rPr lang="en-US" dirty="0"/>
              <a:t>retain substantial activity after freeze-thaw cycles and even autoclaving</a:t>
            </a:r>
            <a:r>
              <a:rPr lang="en-US" baseline="0" dirty="0"/>
              <a:t> due to many cysteine residues forming disulfide bridges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tears, saliva, mucus, sweat,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skin, hair, (bacteria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fungus are primary sources)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RNAalert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detection kit that uses an oligonucleotide with a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flurophore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/quencher that once cleaved, lights up.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49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shorter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NA end"/>
              </a:rPr>
              <a:t>overhang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lower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b="0" i="0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</a:p>
          <a:p>
            <a:endParaRPr lang="en-US" sz="1200" b="0" i="0" kern="1200" baseline="-25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DNA ligase from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Bacteriophage T4"/>
              </a:rPr>
              <a:t>bacteriophage T4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ligase most-commonly used in laboratory research.  Active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37°C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Repairs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nicks in DNA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4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DNA ligase from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acteriophage T4"/>
              </a:rPr>
              <a:t>bacteriophage T4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ligase most-commonly used in laboratory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research.  Active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37°C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Repairs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nicks in DNA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53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</a:t>
            </a:r>
            <a:r>
              <a:rPr lang="en-US" baseline="0" dirty="0" smtClean="0"/>
              <a:t> temperature sensitive because the mechanisms by which they work require specific temperatures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58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heat-pulse is thought to create a thermal imbalance across the cell membrane, which forces the DNA to enter the cells through either cell pores or the damaged cell wall.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Other</a:t>
            </a:r>
            <a:r>
              <a:rPr lang="en-US" baseline="0" dirty="0" smtClean="0"/>
              <a:t> methods have used electroporation to create holes in membrane for plasmid to be </a:t>
            </a:r>
            <a:r>
              <a:rPr lang="en-US" baseline="0" dirty="0" err="1" smtClean="0"/>
              <a:t>uptaken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Also incubating them in a solution with divalent cations (</a:t>
            </a:r>
            <a:r>
              <a:rPr lang="en-US" baseline="0" dirty="0" err="1" smtClean="0"/>
              <a:t>CaCl</a:t>
            </a:r>
            <a:r>
              <a:rPr lang="en-US" baseline="0" dirty="0" smtClean="0"/>
              <a:t> or Mg) helps reduce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number of protein-to-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ipopolysaccharide"/>
              </a:rPr>
              <a:t>lipopolysaccharide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bonds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Increases membrane fluidity,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increasing plasmid uptake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 entry into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coli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cells is through channels known as zones of adhesion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12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Autoclaved Toothpicks</a:t>
            </a:r>
            <a:r>
              <a:rPr lang="en-US" baseline="0" dirty="0" smtClean="0"/>
              <a:t> and pipette tips can be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7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Lysogeny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roth"/>
              </a:rPr>
              <a:t>broth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nutrient media (peptides, vitamins, trace elements, and minerals)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yeast extract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incorrectly, taken to mean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Luria broth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Lennox broth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Luria-Bertani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medium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creator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iuseppe Bertani (page does not exist)"/>
              </a:rPr>
              <a:t>Giuseppe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Giuseppe Bertani (page does not exist)"/>
              </a:rPr>
              <a:t>Bertani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abbreviation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actually intended to stand for 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lysogeny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broth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Lysogeny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lysogenic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cycle, is one of two cycles of viral reproduction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1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RNA extraction is perhaps the most critical</a:t>
            </a:r>
            <a:r>
              <a:rPr lang="en-US" baseline="0" dirty="0"/>
              <a:t> step in molecular biology experiments</a:t>
            </a:r>
          </a:p>
          <a:p>
            <a:r>
              <a:rPr lang="en-US" baseline="0" dirty="0"/>
              <a:t>Lysis buffer disrupts the hydrophobic interactions of the plasma membrane, causing the cell to fall apart (lyse)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2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Lysis buffer works by disrupting the hydrophobic</a:t>
            </a:r>
            <a:r>
              <a:rPr lang="en-US" baseline="0" dirty="0"/>
              <a:t> interactions of the plasma membrane, thus lysing the </a:t>
            </a:r>
            <a:r>
              <a:rPr lang="en-US" baseline="0" dirty="0" smtClean="0"/>
              <a:t>cell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6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Varying amount of Trizol regent used for homogenization</a:t>
            </a:r>
          </a:p>
          <a:p>
            <a:r>
              <a:rPr lang="en-US" dirty="0"/>
              <a:t>Significant</a:t>
            </a:r>
            <a:r>
              <a:rPr lang="en-US" baseline="0" dirty="0"/>
              <a:t> difference (p &lt; 0.001) for RNA concentration, but not snap freezing.</a:t>
            </a:r>
          </a:p>
          <a:p>
            <a:r>
              <a:rPr lang="en-US" baseline="0" dirty="0"/>
              <a:t>Frozen 1 hour.  Frozen 24 hour.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small volumes are hard to separate and will most likely lead to contamination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9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TRIzol</a:t>
            </a:r>
            <a:r>
              <a:rPr lang="en-US" dirty="0"/>
              <a:t> is an Invitrogen</a:t>
            </a:r>
            <a:r>
              <a:rPr lang="en-US" baseline="0" dirty="0"/>
              <a:t> product</a:t>
            </a:r>
          </a:p>
          <a:p>
            <a:r>
              <a:rPr lang="en-US" baseline="0" dirty="0"/>
              <a:t>Usually add about 200 </a:t>
            </a:r>
            <a:r>
              <a:rPr lang="en-US" baseline="0" dirty="0" err="1"/>
              <a:t>uL</a:t>
            </a:r>
            <a:r>
              <a:rPr lang="en-US" baseline="0" dirty="0"/>
              <a:t> chloroform, or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1/5 volume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trizol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does isopropyl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alcohol and glycerol precipitate? </a:t>
            </a:r>
          </a:p>
          <a:p>
            <a:r>
              <a:rPr lang="en-US" dirty="0" smtClean="0"/>
              <a:t>Isopropyl</a:t>
            </a:r>
            <a:r>
              <a:rPr lang="en-US" baseline="0" dirty="0" smtClean="0"/>
              <a:t> alcohol acts to disrupt the solvation of the nucleic acids in water.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82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ZR </a:t>
            </a:r>
            <a:r>
              <a:rPr lang="en-US" dirty="0"/>
              <a:t>might stand for </a:t>
            </a:r>
            <a:r>
              <a:rPr lang="en-US" dirty="0" err="1"/>
              <a:t>Zymo</a:t>
            </a:r>
            <a:r>
              <a:rPr lang="en-US" dirty="0"/>
              <a:t> Research</a:t>
            </a:r>
          </a:p>
          <a:p>
            <a:r>
              <a:rPr lang="en-US" dirty="0"/>
              <a:t>Side note that doesn’t necessarily belong here.  </a:t>
            </a:r>
            <a:r>
              <a:rPr lang="en-US" dirty="0" err="1"/>
              <a:t>Qiagen</a:t>
            </a:r>
            <a:r>
              <a:rPr lang="en-US" dirty="0"/>
              <a:t> is pronounced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KY-a-gen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Things 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didn’t touch on: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beads for RNA extraction</a:t>
            </a: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Vacuum instead of centrifuge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69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Wiping sample with </a:t>
            </a:r>
            <a:r>
              <a:rPr lang="en-US" dirty="0" err="1"/>
              <a:t>kim</a:t>
            </a:r>
            <a:r>
              <a:rPr lang="en-US" dirty="0"/>
              <a:t> wipe</a:t>
            </a:r>
            <a:r>
              <a:rPr lang="en-US" baseline="0" dirty="0"/>
              <a:t> is sufficient to clean optics since they are finely polished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Extinction coefficient is also wavelength-dependent molar absorptivity coefficient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6AF980-3049-4534-BF41-0749EDEDE0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42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576874"/>
            <a:ext cx="8825658" cy="2372128"/>
          </a:xfrm>
        </p:spPr>
        <p:txBody>
          <a:bodyPr/>
          <a:lstStyle/>
          <a:p>
            <a:pPr algn="ctr"/>
            <a:r>
              <a:rPr lang="en-US" sz="5000" dirty="0"/>
              <a:t>The Theory and Practice of Real-time </a:t>
            </a:r>
            <a:r>
              <a:rPr lang="en-US" sz="5000" dirty="0" smtClean="0"/>
              <a:t>PCR</a:t>
            </a:r>
            <a:br>
              <a:rPr lang="en-US" sz="5000" dirty="0" smtClean="0"/>
            </a:br>
            <a:r>
              <a:rPr lang="en-US" sz="5000" dirty="0" smtClean="0"/>
              <a:t/>
            </a:r>
            <a:br>
              <a:rPr lang="en-US" sz="5000" dirty="0" smtClean="0"/>
            </a:br>
            <a:r>
              <a:rPr lang="en-US" sz="3500" dirty="0" smtClean="0"/>
              <a:t>Part1: Techniques leading up to qPCR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Adam Northcutt</a:t>
            </a:r>
          </a:p>
          <a:p>
            <a:pPr algn="ctr"/>
            <a:r>
              <a:rPr lang="en-US" dirty="0" smtClean="0"/>
              <a:t>21 </a:t>
            </a:r>
            <a:r>
              <a:rPr lang="en-US" dirty="0"/>
              <a:t>March 2016</a:t>
            </a:r>
          </a:p>
        </p:txBody>
      </p:sp>
    </p:spTree>
    <p:extLst>
      <p:ext uri="{BB962C8B-B14F-4D97-AF65-F5344CB8AC3E}">
        <p14:creationId xmlns:p14="http://schemas.microsoft.com/office/powerpoint/2010/main" val="2935918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Spectrophotometry -</a:t>
            </a:r>
            <a:r>
              <a:rPr lang="en-US" dirty="0" err="1"/>
              <a:t>Nanodrop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Passes a beam of light through sample</a:t>
            </a:r>
          </a:p>
          <a:p>
            <a:pPr lvl="1"/>
            <a:r>
              <a:rPr lang="en-US" dirty="0"/>
              <a:t>Measures the intensity of light reaching detector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Sample (1-1.5 µL) is loaded onto one fiber optic cable</a:t>
            </a:r>
          </a:p>
          <a:p>
            <a:pPr lvl="1"/>
            <a:r>
              <a:rPr lang="en-US" dirty="0"/>
              <a:t>Second cable brought down into contact</a:t>
            </a:r>
          </a:p>
          <a:p>
            <a:pPr lvl="1"/>
            <a:endParaRPr lang="en-US" dirty="0"/>
          </a:p>
          <a:p>
            <a:r>
              <a:rPr lang="en-US" dirty="0"/>
              <a:t>Surface tension creates liquid column</a:t>
            </a:r>
          </a:p>
          <a:p>
            <a:pPr lvl="1"/>
            <a:r>
              <a:rPr lang="en-US" dirty="0"/>
              <a:t>Path length of vertical column changes </a:t>
            </a:r>
          </a:p>
          <a:p>
            <a:pPr lvl="2"/>
            <a:r>
              <a:rPr lang="en-US" dirty="0"/>
              <a:t>Allows measurements of varying concentrations</a:t>
            </a:r>
          </a:p>
          <a:p>
            <a:pPr lvl="3"/>
            <a:r>
              <a:rPr lang="en-US" dirty="0"/>
              <a:t>No need to perform sample dilutions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154" y="4350328"/>
            <a:ext cx="3923614" cy="2097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901" y="1245474"/>
            <a:ext cx="2042119" cy="31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Spectrophotometry – Blanking and Measuring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6111" y="2042869"/>
                <a:ext cx="6061163" cy="419548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Initializing – add water to clear optics</a:t>
                </a:r>
              </a:p>
              <a:p>
                <a:endParaRPr lang="en-US" dirty="0"/>
              </a:p>
              <a:p>
                <a:r>
                  <a:rPr lang="en-US" dirty="0"/>
                  <a:t>Blank – add water again</a:t>
                </a:r>
              </a:p>
              <a:p>
                <a:pPr lvl="1"/>
                <a:r>
                  <a:rPr lang="en-US" dirty="0"/>
                  <a:t>Water from same vial used for samples. </a:t>
                </a:r>
              </a:p>
              <a:p>
                <a:endParaRPr lang="en-US" dirty="0"/>
              </a:p>
              <a:p>
                <a:r>
                  <a:rPr lang="en-US" dirty="0"/>
                  <a:t>Beer’s Law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𝑐𝑜𝑛𝑐𝑒𝑛𝑡𝑟𝑎𝑡𝑖𝑜𝑛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𝐴𝑏𝑠𝑜𝑟𝑏𝑎𝑛𝑐𝑒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𝐸𝑥𝑡𝑖𝑛𝑐𝑡𝑖𝑜𝑛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𝐶𝑜𝑒𝑓𝑓𝑖𝑐𝑖𝑒𝑛𝑡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𝑙𝑒𝑛𝑔𝑡h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Sample Type</a:t>
                </a:r>
              </a:p>
              <a:p>
                <a:pPr lvl="1"/>
                <a:r>
                  <a:rPr lang="en-US" dirty="0"/>
                  <a:t>DNA-50</a:t>
                </a:r>
              </a:p>
              <a:p>
                <a:pPr lvl="1"/>
                <a:r>
                  <a:rPr lang="en-US" dirty="0"/>
                  <a:t>RNA-40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2042869"/>
                <a:ext cx="6061163" cy="4195481"/>
              </a:xfrm>
              <a:blipFill rotWithShape="0">
                <a:blip r:embed="rId3"/>
                <a:stretch>
                  <a:fillRect l="-5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521" y="1853248"/>
            <a:ext cx="56578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Spectrophotometry – Purity Ratios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901" y="2052918"/>
            <a:ext cx="6145012" cy="4195481"/>
          </a:xfrm>
        </p:spPr>
        <p:txBody>
          <a:bodyPr/>
          <a:lstStyle/>
          <a:p>
            <a:r>
              <a:rPr lang="en-US" dirty="0"/>
              <a:t>Purity Ratios	</a:t>
            </a:r>
          </a:p>
          <a:p>
            <a:pPr lvl="1"/>
            <a:r>
              <a:rPr lang="en-US" dirty="0"/>
              <a:t>260/280 = purity of DNA &amp; RNA</a:t>
            </a:r>
          </a:p>
          <a:p>
            <a:pPr lvl="2"/>
            <a:r>
              <a:rPr lang="en-US" dirty="0"/>
              <a:t>~1.8 pure for DNA</a:t>
            </a:r>
          </a:p>
          <a:p>
            <a:pPr lvl="2"/>
            <a:r>
              <a:rPr lang="en-US" dirty="0"/>
              <a:t>~2.0 pure for RNA</a:t>
            </a:r>
          </a:p>
          <a:p>
            <a:pPr lvl="3"/>
            <a:r>
              <a:rPr lang="en-US" dirty="0"/>
              <a:t>Lower ratio may indicate protein or phenol contaminants</a:t>
            </a:r>
          </a:p>
          <a:p>
            <a:pPr lvl="1"/>
            <a:r>
              <a:rPr lang="en-US" dirty="0"/>
              <a:t>260/230 = secondary measure of DNA &amp; RNA purity</a:t>
            </a:r>
          </a:p>
          <a:p>
            <a:pPr lvl="2"/>
            <a:r>
              <a:rPr lang="en-US" dirty="0"/>
              <a:t>~2.0-2.2 considered pure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596" y="1853248"/>
            <a:ext cx="5359177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50414" cy="1400530"/>
          </a:xfrm>
        </p:spPr>
        <p:txBody>
          <a:bodyPr/>
          <a:lstStyle/>
          <a:p>
            <a:r>
              <a:rPr lang="en-US" dirty="0"/>
              <a:t>Spectrophotometry – Contaminants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535" y="2491816"/>
            <a:ext cx="5477852" cy="3181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33" y="2481539"/>
            <a:ext cx="5409449" cy="320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9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Quality Check – </a:t>
            </a:r>
            <a:r>
              <a:rPr lang="en-US" dirty="0" err="1"/>
              <a:t>rRNA</a:t>
            </a:r>
            <a:r>
              <a:rPr lang="en-US" dirty="0"/>
              <a:t>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436281" cy="4195481"/>
          </a:xfrm>
        </p:spPr>
        <p:txBody>
          <a:bodyPr/>
          <a:lstStyle/>
          <a:p>
            <a:r>
              <a:rPr lang="en-US" dirty="0"/>
              <a:t>mRNA quantity is small</a:t>
            </a:r>
          </a:p>
          <a:p>
            <a:pPr lvl="1"/>
            <a:r>
              <a:rPr lang="en-US" dirty="0"/>
              <a:t>1-3% of RNA is mRNA</a:t>
            </a:r>
          </a:p>
          <a:p>
            <a:pPr lvl="1"/>
            <a:endParaRPr lang="en-US" dirty="0"/>
          </a:p>
          <a:p>
            <a:r>
              <a:rPr lang="en-US" dirty="0" err="1"/>
              <a:t>rRNA</a:t>
            </a:r>
            <a:r>
              <a:rPr lang="en-US" dirty="0"/>
              <a:t> makes up majority of RNA species</a:t>
            </a:r>
          </a:p>
          <a:p>
            <a:pPr lvl="1"/>
            <a:r>
              <a:rPr lang="en-US" dirty="0"/>
              <a:t>80-90% is </a:t>
            </a:r>
            <a:r>
              <a:rPr lang="en-US" dirty="0" err="1"/>
              <a:t>rRNA</a:t>
            </a:r>
            <a:endParaRPr lang="en-US" dirty="0"/>
          </a:p>
          <a:p>
            <a:pPr lvl="2"/>
            <a:r>
              <a:rPr lang="en-US" dirty="0"/>
              <a:t>Of that, 18s and 28s ribosomal subunits are most common </a:t>
            </a:r>
            <a:r>
              <a:rPr lang="en-US" dirty="0" err="1"/>
              <a:t>rRNA</a:t>
            </a:r>
            <a:endParaRPr lang="en-US" dirty="0"/>
          </a:p>
          <a:p>
            <a:pPr lvl="2"/>
            <a:r>
              <a:rPr lang="en-US" dirty="0"/>
              <a:t>Ratio of 28s/18s size ~2:1</a:t>
            </a:r>
          </a:p>
          <a:p>
            <a:r>
              <a:rPr lang="en-US" dirty="0"/>
              <a:t>RIN = RNA Integrity Number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93" y="2052918"/>
            <a:ext cx="5257047" cy="33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Quality Check – </a:t>
            </a:r>
            <a:r>
              <a:rPr lang="en-US" dirty="0" err="1"/>
              <a:t>electrophenogram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63" y="1927295"/>
            <a:ext cx="75342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Quality Check – RIN 1-4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61"/>
          <a:stretch/>
        </p:blipFill>
        <p:spPr>
          <a:xfrm>
            <a:off x="2223882" y="1395466"/>
            <a:ext cx="6705399" cy="53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Quality Check – RIN 5-8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72" y="1152983"/>
            <a:ext cx="62293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3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Quality Check – RIN 9-10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073" y="2536867"/>
            <a:ext cx="6718683" cy="30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0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Transcription – Reverse transcriptase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592" y="1237306"/>
            <a:ext cx="2374966" cy="209637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12323" y="2052918"/>
            <a:ext cx="5265618" cy="4195481"/>
          </a:xfrm>
        </p:spPr>
        <p:txBody>
          <a:bodyPr/>
          <a:lstStyle/>
          <a:p>
            <a:r>
              <a:rPr lang="en-US" dirty="0"/>
              <a:t>RNA-dependent DNA polymerase</a:t>
            </a:r>
          </a:p>
          <a:p>
            <a:pPr lvl="1"/>
            <a:r>
              <a:rPr lang="en-US" dirty="0"/>
              <a:t>Makes cDNA from an RNA template </a:t>
            </a:r>
          </a:p>
          <a:p>
            <a:pPr lvl="1"/>
            <a:endParaRPr lang="en-US" dirty="0"/>
          </a:p>
          <a:p>
            <a:r>
              <a:rPr lang="en-US" dirty="0"/>
              <a:t>Most come from retroviruses</a:t>
            </a:r>
          </a:p>
          <a:p>
            <a:pPr lvl="1"/>
            <a:r>
              <a:rPr lang="en-US" dirty="0"/>
              <a:t>Hence the name…</a:t>
            </a:r>
          </a:p>
          <a:p>
            <a:pPr lvl="1"/>
            <a:r>
              <a:rPr lang="en-US" dirty="0"/>
              <a:t>HIV is an example</a:t>
            </a:r>
          </a:p>
          <a:p>
            <a:endParaRPr lang="en-US" dirty="0"/>
          </a:p>
          <a:p>
            <a:r>
              <a:rPr lang="en-US" dirty="0"/>
              <a:t>Both polymerase and nuclease activity</a:t>
            </a:r>
          </a:p>
          <a:p>
            <a:pPr lvl="1"/>
            <a:r>
              <a:rPr lang="en-US" dirty="0"/>
              <a:t>Degrades RNA while making DNA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069355" y="3362446"/>
            <a:ext cx="6480785" cy="2924345"/>
            <a:chOff x="4520590" y="3403590"/>
            <a:chExt cx="6480785" cy="29243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0590" y="3403590"/>
              <a:ext cx="5529263" cy="284480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63515" y="5958603"/>
              <a:ext cx="2127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Errors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6000750" y="5562600"/>
              <a:ext cx="19050" cy="396003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873515" y="4992529"/>
              <a:ext cx="2127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Host dNTPs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77989" y="5502352"/>
              <a:ext cx="2127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RNase activity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73515" y="3631884"/>
              <a:ext cx="812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0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04866"/>
            <a:ext cx="8946541" cy="464353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RNA Extraction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Spectrophotometry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RNA Quality Check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Reverse Transcription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RT - Polymerase Chain Reaction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Gel Electrophoresis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Plasmid Ligation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Bacterial Transformation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Sanger Sequencing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26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Transcription - Components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03" y="2550330"/>
            <a:ext cx="5105492" cy="263694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1668" y="2077365"/>
            <a:ext cx="5744236" cy="4195481"/>
          </a:xfrm>
        </p:spPr>
        <p:txBody>
          <a:bodyPr>
            <a:normAutofit/>
          </a:bodyPr>
          <a:lstStyle/>
          <a:p>
            <a:r>
              <a:rPr lang="en-US" dirty="0"/>
              <a:t>Reverse Transcriptase Enzyme</a:t>
            </a:r>
          </a:p>
          <a:p>
            <a:r>
              <a:rPr lang="en-US" dirty="0"/>
              <a:t>RNA template</a:t>
            </a:r>
          </a:p>
          <a:p>
            <a:pPr lvl="1"/>
            <a:r>
              <a:rPr lang="en-US" dirty="0"/>
              <a:t>Will reverse transcribe all RNAs that primers bind to</a:t>
            </a:r>
          </a:p>
          <a:p>
            <a:r>
              <a:rPr lang="en-US" dirty="0"/>
              <a:t>Primers</a:t>
            </a:r>
          </a:p>
          <a:p>
            <a:pPr lvl="1"/>
            <a:r>
              <a:rPr lang="en-US" dirty="0"/>
              <a:t>Oligo </a:t>
            </a:r>
            <a:r>
              <a:rPr lang="en-US" dirty="0" err="1"/>
              <a:t>dTs</a:t>
            </a:r>
            <a:r>
              <a:rPr lang="en-US" dirty="0"/>
              <a:t>, random hexamers, etc. </a:t>
            </a:r>
          </a:p>
          <a:p>
            <a:r>
              <a:rPr lang="en-US" dirty="0"/>
              <a:t>dNTPs</a:t>
            </a:r>
          </a:p>
          <a:p>
            <a:pPr lvl="1"/>
            <a:r>
              <a:rPr lang="en-US" dirty="0" err="1"/>
              <a:t>dATP</a:t>
            </a:r>
            <a:r>
              <a:rPr lang="en-US" dirty="0"/>
              <a:t>, </a:t>
            </a:r>
            <a:r>
              <a:rPr lang="en-US" dirty="0" err="1"/>
              <a:t>dTTP</a:t>
            </a:r>
            <a:r>
              <a:rPr lang="en-US" dirty="0"/>
              <a:t>, </a:t>
            </a:r>
            <a:r>
              <a:rPr lang="en-US" dirty="0" err="1"/>
              <a:t>dCTP</a:t>
            </a:r>
            <a:r>
              <a:rPr lang="en-US" dirty="0"/>
              <a:t>, </a:t>
            </a:r>
            <a:r>
              <a:rPr lang="en-US" dirty="0" err="1"/>
              <a:t>dGTP</a:t>
            </a:r>
            <a:endParaRPr lang="en-US" dirty="0"/>
          </a:p>
          <a:p>
            <a:r>
              <a:rPr lang="en-US" dirty="0"/>
              <a:t>Buffer</a:t>
            </a:r>
          </a:p>
          <a:p>
            <a:pPr lvl="1"/>
            <a:r>
              <a:rPr lang="en-US" dirty="0"/>
              <a:t>MgCl</a:t>
            </a:r>
            <a:r>
              <a:rPr lang="en-US" baseline="-25000" dirty="0"/>
              <a:t>2</a:t>
            </a:r>
            <a:r>
              <a:rPr lang="en-US" dirty="0"/>
              <a:t>, KCl, </a:t>
            </a:r>
            <a:r>
              <a:rPr lang="en-US" dirty="0" err="1"/>
              <a:t>Tris-HCl</a:t>
            </a:r>
            <a:r>
              <a:rPr lang="en-US" dirty="0"/>
              <a:t>, pH = 8.3, </a:t>
            </a:r>
            <a:r>
              <a:rPr lang="en-US" dirty="0" err="1"/>
              <a:t>Dithiothreitol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279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Transcription -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 components </a:t>
            </a:r>
          </a:p>
          <a:p>
            <a:pPr lvl="1"/>
            <a:r>
              <a:rPr lang="en-US" dirty="0"/>
              <a:t>Add H</a:t>
            </a:r>
            <a:r>
              <a:rPr lang="en-US" baseline="-25000" dirty="0"/>
              <a:t>2</a:t>
            </a:r>
            <a:r>
              <a:rPr lang="en-US" dirty="0"/>
              <a:t>O to bring to final volume</a:t>
            </a:r>
          </a:p>
          <a:p>
            <a:pPr lvl="1"/>
            <a:endParaRPr lang="en-US" dirty="0"/>
          </a:p>
          <a:p>
            <a:r>
              <a:rPr lang="en-US" dirty="0"/>
              <a:t>5 min at 25°C</a:t>
            </a:r>
          </a:p>
          <a:p>
            <a:pPr lvl="1"/>
            <a:r>
              <a:rPr lang="en-US" dirty="0"/>
              <a:t>Primers bind templates</a:t>
            </a:r>
          </a:p>
          <a:p>
            <a:r>
              <a:rPr lang="en-US" dirty="0"/>
              <a:t>30 min at 42°C</a:t>
            </a:r>
          </a:p>
          <a:p>
            <a:pPr lvl="1"/>
            <a:r>
              <a:rPr lang="en-US" dirty="0"/>
              <a:t>Optimal temp for RT activity </a:t>
            </a:r>
          </a:p>
          <a:p>
            <a:r>
              <a:rPr lang="en-US" dirty="0"/>
              <a:t>5 min at 85°C</a:t>
            </a:r>
          </a:p>
          <a:p>
            <a:pPr lvl="1"/>
            <a:r>
              <a:rPr lang="en-US" dirty="0"/>
              <a:t>Denaturing RT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511" y="2805415"/>
            <a:ext cx="4501210" cy="21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5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Transcription -  Enzyme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726113" cy="4195481"/>
          </a:xfrm>
        </p:spPr>
        <p:txBody>
          <a:bodyPr/>
          <a:lstStyle/>
          <a:p>
            <a:r>
              <a:rPr lang="en-US" dirty="0" smtClean="0"/>
              <a:t>M-MLV </a:t>
            </a:r>
            <a:endParaRPr lang="en-US" dirty="0"/>
          </a:p>
          <a:p>
            <a:pPr lvl="1"/>
            <a:r>
              <a:rPr lang="en-US" dirty="0"/>
              <a:t>Can only perform elongation up to 37°C.</a:t>
            </a:r>
          </a:p>
          <a:p>
            <a:pPr lvl="1"/>
            <a:r>
              <a:rPr lang="en-US" dirty="0"/>
              <a:t>Problems with GC rich sequences &amp; secondary structures</a:t>
            </a:r>
          </a:p>
          <a:p>
            <a:pPr lvl="1"/>
            <a:endParaRPr lang="en-US" dirty="0"/>
          </a:p>
          <a:p>
            <a:r>
              <a:rPr lang="en-US" dirty="0"/>
              <a:t>Superscript III (</a:t>
            </a:r>
            <a:r>
              <a:rPr lang="en-US" dirty="0" smtClean="0"/>
              <a:t>SSIII)</a:t>
            </a:r>
            <a:endParaRPr lang="en-US" dirty="0"/>
          </a:p>
          <a:p>
            <a:pPr lvl="1"/>
            <a:r>
              <a:rPr lang="en-US" dirty="0"/>
              <a:t>Highly thermostable engineered RT</a:t>
            </a:r>
          </a:p>
          <a:p>
            <a:pPr lvl="1"/>
            <a:r>
              <a:rPr lang="en-US" dirty="0"/>
              <a:t>Reduced </a:t>
            </a:r>
            <a:r>
              <a:rPr lang="en-US" dirty="0" err="1"/>
              <a:t>RNAse</a:t>
            </a:r>
            <a:r>
              <a:rPr lang="en-US" dirty="0"/>
              <a:t> H activity</a:t>
            </a:r>
          </a:p>
          <a:p>
            <a:pPr lvl="1"/>
            <a:r>
              <a:rPr lang="en-US" dirty="0"/>
              <a:t>More yield &amp; longer products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4364970"/>
            <a:ext cx="3913679" cy="21621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981825" y="1853248"/>
            <a:ext cx="3913389" cy="2162175"/>
            <a:chOff x="6981825" y="1581150"/>
            <a:chExt cx="3913389" cy="21621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1825" y="1581150"/>
              <a:ext cx="3913389" cy="216217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544175" y="3419475"/>
              <a:ext cx="341514" cy="31432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34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Transcription – Primer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Oligo (</a:t>
            </a:r>
            <a:r>
              <a:rPr lang="en-US" dirty="0" err="1"/>
              <a:t>dT</a:t>
            </a:r>
            <a:r>
              <a:rPr lang="en-US" dirty="0"/>
              <a:t>) priming </a:t>
            </a:r>
          </a:p>
          <a:p>
            <a:pPr lvl="1"/>
            <a:r>
              <a:rPr lang="en-US" dirty="0"/>
              <a:t>Binds to poly-A tail</a:t>
            </a:r>
          </a:p>
          <a:p>
            <a:pPr lvl="1"/>
            <a:r>
              <a:rPr lang="en-US" dirty="0"/>
              <a:t>3’ bias</a:t>
            </a:r>
          </a:p>
          <a:p>
            <a:pPr lvl="1"/>
            <a:r>
              <a:rPr lang="en-US" dirty="0"/>
              <a:t>Not compatible with degraded or non-eukaryotic samples </a:t>
            </a:r>
          </a:p>
          <a:p>
            <a:pPr lvl="1"/>
            <a:endParaRPr lang="en-US" dirty="0"/>
          </a:p>
          <a:p>
            <a:r>
              <a:rPr lang="en-US" dirty="0"/>
              <a:t>Random hexamer (non-A </a:t>
            </a:r>
            <a:r>
              <a:rPr lang="en-US" dirty="0" err="1"/>
              <a:t>mer</a:t>
            </a:r>
            <a:r>
              <a:rPr lang="en-US" dirty="0"/>
              <a:t>) priming</a:t>
            </a:r>
          </a:p>
          <a:p>
            <a:pPr lvl="1"/>
            <a:r>
              <a:rPr lang="en-US" dirty="0"/>
              <a:t>Higher cDNA yields</a:t>
            </a:r>
          </a:p>
          <a:p>
            <a:pPr lvl="1"/>
            <a:r>
              <a:rPr lang="en-US" dirty="0"/>
              <a:t>Bind all over RNA</a:t>
            </a:r>
          </a:p>
          <a:p>
            <a:pPr lvl="1"/>
            <a:r>
              <a:rPr lang="en-US" dirty="0"/>
              <a:t>Overcome issues with secondary structure</a:t>
            </a:r>
          </a:p>
          <a:p>
            <a:pPr lvl="1"/>
            <a:endParaRPr lang="en-US" dirty="0"/>
          </a:p>
          <a:p>
            <a:r>
              <a:rPr lang="en-US" dirty="0"/>
              <a:t>Gene Specific Primers</a:t>
            </a:r>
          </a:p>
          <a:p>
            <a:pPr lvl="1"/>
            <a:r>
              <a:rPr lang="en-US" dirty="0"/>
              <a:t>Only make targeted cDNA </a:t>
            </a:r>
          </a:p>
          <a:p>
            <a:pPr lvl="1"/>
            <a:r>
              <a:rPr lang="en-US" dirty="0"/>
              <a:t>Required for 1-step RT qPCR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97" y="1698554"/>
            <a:ext cx="4010025" cy="844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099" y="3671613"/>
            <a:ext cx="4010025" cy="78581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272099" y="2741425"/>
            <a:ext cx="1105878" cy="818465"/>
            <a:chOff x="9544050" y="3009900"/>
            <a:chExt cx="1105878" cy="1085850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9640278" y="3505200"/>
              <a:ext cx="1009650" cy="590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9544050" y="3009900"/>
              <a:ext cx="1105878" cy="495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10339877" y="2797037"/>
            <a:ext cx="118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Blend primers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099" y="5273603"/>
            <a:ext cx="4010025" cy="8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8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 – Polymerase Chain Reaction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5823005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Heat stable DNA polymerase</a:t>
            </a:r>
          </a:p>
          <a:p>
            <a:pPr lvl="1"/>
            <a:r>
              <a:rPr lang="en-US" i="1" dirty="0" err="1"/>
              <a:t>Thermus</a:t>
            </a:r>
            <a:r>
              <a:rPr lang="en-US" i="1" dirty="0"/>
              <a:t> </a:t>
            </a:r>
            <a:r>
              <a:rPr lang="en-US" i="1" dirty="0" err="1"/>
              <a:t>aquaticus</a:t>
            </a:r>
            <a:r>
              <a:rPr lang="en-US" i="1" dirty="0"/>
              <a:t> </a:t>
            </a:r>
            <a:r>
              <a:rPr lang="en-US" dirty="0"/>
              <a:t>(hot water)</a:t>
            </a:r>
          </a:p>
          <a:p>
            <a:pPr lvl="1"/>
            <a:r>
              <a:rPr lang="en-US" dirty="0"/>
              <a:t>DNA dependent DNA polymerase</a:t>
            </a:r>
          </a:p>
          <a:p>
            <a:pPr lvl="1"/>
            <a:endParaRPr lang="en-US" dirty="0"/>
          </a:p>
          <a:p>
            <a:r>
              <a:rPr lang="en-US" dirty="0"/>
              <a:t>94°C</a:t>
            </a:r>
          </a:p>
          <a:p>
            <a:pPr lvl="1"/>
            <a:r>
              <a:rPr lang="en-US" dirty="0"/>
              <a:t>Denature (melt) DNA, remove secondary structures</a:t>
            </a:r>
          </a:p>
          <a:p>
            <a:r>
              <a:rPr lang="en-US" dirty="0"/>
              <a:t>55-65°C</a:t>
            </a:r>
          </a:p>
          <a:p>
            <a:pPr lvl="1"/>
            <a:r>
              <a:rPr lang="en-US" dirty="0"/>
              <a:t>Primer annealing</a:t>
            </a:r>
          </a:p>
          <a:p>
            <a:r>
              <a:rPr lang="en-US" dirty="0"/>
              <a:t>72°C</a:t>
            </a:r>
          </a:p>
          <a:p>
            <a:pPr lvl="1"/>
            <a:r>
              <a:rPr lang="en-US" dirty="0"/>
              <a:t>Optimal temperature for </a:t>
            </a:r>
            <a:r>
              <a:rPr lang="en-US" dirty="0" err="1"/>
              <a:t>Taq</a:t>
            </a:r>
            <a:r>
              <a:rPr lang="en-US" dirty="0"/>
              <a:t> elongation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261" y="1452832"/>
            <a:ext cx="3659250" cy="50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3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704" y="688264"/>
            <a:ext cx="6895585" cy="58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53" y="945849"/>
            <a:ext cx="8169300" cy="530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6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Gel </a:t>
            </a:r>
            <a:r>
              <a:rPr lang="en-US" dirty="0" smtClean="0"/>
              <a:t>Electrophoresis -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674490" cy="4195481"/>
          </a:xfrm>
        </p:spPr>
        <p:txBody>
          <a:bodyPr/>
          <a:lstStyle/>
          <a:p>
            <a:r>
              <a:rPr lang="en-US" dirty="0" smtClean="0"/>
              <a:t>Separation of macromolecules</a:t>
            </a:r>
          </a:p>
          <a:p>
            <a:pPr lvl="1"/>
            <a:r>
              <a:rPr lang="en-US" dirty="0" smtClean="0"/>
              <a:t>Proteins, DNA, &amp; RNA</a:t>
            </a:r>
          </a:p>
          <a:p>
            <a:pPr lvl="1"/>
            <a:r>
              <a:rPr lang="en-US" dirty="0" smtClean="0"/>
              <a:t>Based on size and charge</a:t>
            </a:r>
          </a:p>
          <a:p>
            <a:pPr lvl="1"/>
            <a:endParaRPr lang="en-US" dirty="0"/>
          </a:p>
          <a:p>
            <a:r>
              <a:rPr lang="en-US" dirty="0" smtClean="0"/>
              <a:t>Agarose for nucleic acids</a:t>
            </a:r>
          </a:p>
          <a:p>
            <a:endParaRPr lang="en-US" dirty="0"/>
          </a:p>
          <a:p>
            <a:r>
              <a:rPr lang="en-US" dirty="0" smtClean="0"/>
              <a:t>SDS PAGE for proteins</a:t>
            </a:r>
          </a:p>
          <a:p>
            <a:pPr lvl="1"/>
            <a:r>
              <a:rPr lang="en-US" dirty="0" smtClean="0"/>
              <a:t>Sodium dodecyl sulfate polyacrylamide gel electrophoresis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921" y="1716331"/>
            <a:ext cx="61245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7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Gel Electrophoresis - </a:t>
            </a:r>
            <a:r>
              <a:rPr lang="en-US" dirty="0" smtClean="0"/>
              <a:t>Agarose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774974" cy="41954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Linear polymer</a:t>
            </a:r>
          </a:p>
          <a:p>
            <a:pPr lvl="1"/>
            <a:r>
              <a:rPr lang="en-US" dirty="0" smtClean="0"/>
              <a:t>D-galactose</a:t>
            </a:r>
          </a:p>
          <a:p>
            <a:pPr lvl="1"/>
            <a:r>
              <a:rPr lang="en-US" altLang="en-US" dirty="0" smtClean="0"/>
              <a:t>3,6-anhydro-</a:t>
            </a:r>
            <a:r>
              <a:rPr lang="en-US" altLang="en-US" sz="1600" dirty="0" smtClean="0">
                <a:cs typeface="Arial" panose="020B0604020202020204" pitchFamily="34" charset="0"/>
              </a:rPr>
              <a:t>L</a:t>
            </a:r>
            <a:r>
              <a:rPr lang="en-US" altLang="en-US" dirty="0" smtClean="0">
                <a:cs typeface="Arial" panose="020B0604020202020204" pitchFamily="34" charset="0"/>
              </a:rPr>
              <a:t>-galactopyranose</a:t>
            </a:r>
          </a:p>
          <a:p>
            <a:pPr lvl="1"/>
            <a:endParaRPr lang="en-US" dirty="0" smtClean="0">
              <a:cs typeface="Arial" panose="020B0604020202020204" pitchFamily="34" charset="0"/>
            </a:endParaRPr>
          </a:p>
          <a:p>
            <a:r>
              <a:rPr lang="en-US" dirty="0" smtClean="0">
                <a:cs typeface="Arial" panose="020B0604020202020204" pitchFamily="34" charset="0"/>
              </a:rPr>
              <a:t>Comes from </a:t>
            </a:r>
            <a:r>
              <a:rPr lang="en-US" dirty="0" err="1" smtClean="0">
                <a:cs typeface="Arial" panose="020B0604020202020204" pitchFamily="34" charset="0"/>
              </a:rPr>
              <a:t>agarobiose</a:t>
            </a:r>
            <a:endParaRPr lang="en-US" dirty="0" smtClean="0"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cs typeface="Arial" panose="020B0604020202020204" pitchFamily="34" charset="0"/>
              </a:rPr>
              <a:t>seaweed</a:t>
            </a:r>
            <a:endParaRPr lang="en-US" dirty="0">
              <a:cs typeface="Arial" panose="020B0604020202020204" pitchFamily="34" charset="0"/>
            </a:endParaRPr>
          </a:p>
          <a:p>
            <a:endParaRPr lang="en-US" dirty="0" smtClean="0">
              <a:cs typeface="Arial" panose="020B0604020202020204" pitchFamily="34" charset="0"/>
            </a:endParaRPr>
          </a:p>
          <a:p>
            <a:r>
              <a:rPr lang="en-US" dirty="0" smtClean="0">
                <a:cs typeface="Arial" panose="020B0604020202020204" pitchFamily="34" charset="0"/>
              </a:rPr>
              <a:t>Large pore size</a:t>
            </a:r>
          </a:p>
          <a:p>
            <a:pPr lvl="1"/>
            <a:r>
              <a:rPr lang="en-US" dirty="0" smtClean="0"/>
              <a:t>Ideal for resolving macromolecules</a:t>
            </a:r>
          </a:p>
          <a:p>
            <a:pPr lvl="1"/>
            <a:r>
              <a:rPr lang="en-US" dirty="0" smtClean="0"/>
              <a:t>Dependent on agarose %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559" y="2052918"/>
            <a:ext cx="4226798" cy="1639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3" y="4010197"/>
            <a:ext cx="3503944" cy="22382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673" y="4112587"/>
            <a:ext cx="2918471" cy="203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2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Gel Electrophoresis </a:t>
            </a:r>
            <a:r>
              <a:rPr lang="en-US" dirty="0" smtClean="0"/>
              <a:t>– Imaging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955844" cy="4195481"/>
          </a:xfrm>
        </p:spPr>
        <p:txBody>
          <a:bodyPr/>
          <a:lstStyle/>
          <a:p>
            <a:r>
              <a:rPr lang="en-US" dirty="0" smtClean="0"/>
              <a:t>Ethidium Bromide</a:t>
            </a:r>
          </a:p>
          <a:p>
            <a:pPr lvl="1"/>
            <a:r>
              <a:rPr lang="en-US" dirty="0" smtClean="0"/>
              <a:t>Intercalating agent</a:t>
            </a:r>
          </a:p>
          <a:p>
            <a:pPr lvl="1"/>
            <a:r>
              <a:rPr lang="en-US" dirty="0"/>
              <a:t>EtBr </a:t>
            </a:r>
            <a:r>
              <a:rPr lang="en-US" dirty="0" smtClean="0"/>
              <a:t>absorption maxima are at </a:t>
            </a:r>
            <a:r>
              <a:rPr lang="en-US" dirty="0"/>
              <a:t>210 nm and 285 </a:t>
            </a:r>
            <a:r>
              <a:rPr lang="en-US" dirty="0" smtClean="0"/>
              <a:t>nm</a:t>
            </a:r>
          </a:p>
          <a:p>
            <a:pPr lvl="2"/>
            <a:r>
              <a:rPr lang="en-US" dirty="0" smtClean="0"/>
              <a:t>UV light</a:t>
            </a:r>
          </a:p>
          <a:p>
            <a:pPr lvl="1"/>
            <a:r>
              <a:rPr lang="en-US" dirty="0" smtClean="0"/>
              <a:t>EtBr </a:t>
            </a:r>
            <a:r>
              <a:rPr lang="en-US" dirty="0"/>
              <a:t>emits orange light with wavelength 605 </a:t>
            </a:r>
            <a:r>
              <a:rPr lang="en-US" dirty="0" smtClean="0"/>
              <a:t>nm</a:t>
            </a:r>
          </a:p>
          <a:p>
            <a:pPr lvl="1"/>
            <a:endParaRPr lang="en-US" dirty="0"/>
          </a:p>
          <a:p>
            <a:r>
              <a:rPr lang="en-US" dirty="0" smtClean="0"/>
              <a:t>SYBR green </a:t>
            </a:r>
          </a:p>
          <a:p>
            <a:pPr lvl="1"/>
            <a:r>
              <a:rPr lang="en-US" dirty="0" smtClean="0"/>
              <a:t>Another intercalating agent</a:t>
            </a:r>
          </a:p>
          <a:p>
            <a:pPr lvl="1"/>
            <a:r>
              <a:rPr lang="en-US" dirty="0" smtClean="0"/>
              <a:t>Fluoresces green (</a:t>
            </a:r>
            <a:r>
              <a:rPr lang="en-US" dirty="0"/>
              <a:t>520 </a:t>
            </a:r>
            <a:r>
              <a:rPr lang="en-US" dirty="0" smtClean="0"/>
              <a:t>nm)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08" y="1361604"/>
            <a:ext cx="5035981" cy="37429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177" y="5154805"/>
            <a:ext cx="2328287" cy="158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4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extraction – RNase </a:t>
            </a:r>
            <a:r>
              <a:rPr lang="en-US" sz="2000" dirty="0"/>
              <a:t>(know your enemy)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RNases break down RNA</a:t>
            </a:r>
          </a:p>
          <a:p>
            <a:pPr lvl="1"/>
            <a:r>
              <a:rPr lang="en-US" dirty="0"/>
              <a:t>Nuclease specific to RNA</a:t>
            </a:r>
          </a:p>
          <a:p>
            <a:endParaRPr lang="en-US" dirty="0"/>
          </a:p>
          <a:p>
            <a:r>
              <a:rPr lang="en-US" dirty="0"/>
              <a:t>Found in all organisms</a:t>
            </a:r>
          </a:p>
          <a:p>
            <a:pPr lvl="1"/>
            <a:r>
              <a:rPr lang="en-US" dirty="0"/>
              <a:t>RNA degradation is biologically </a:t>
            </a:r>
            <a:r>
              <a:rPr lang="en-US" u="sng" dirty="0"/>
              <a:t>necessary</a:t>
            </a:r>
          </a:p>
          <a:p>
            <a:pPr lvl="1"/>
            <a:endParaRPr lang="en-US" u="sng" dirty="0"/>
          </a:p>
          <a:p>
            <a:r>
              <a:rPr lang="en-US" dirty="0"/>
              <a:t>Functions:</a:t>
            </a:r>
          </a:p>
          <a:p>
            <a:pPr lvl="1"/>
            <a:r>
              <a:rPr lang="en-US" dirty="0"/>
              <a:t>Remove unnecessary RNA</a:t>
            </a:r>
          </a:p>
          <a:p>
            <a:pPr lvl="1"/>
            <a:r>
              <a:rPr lang="en-US" dirty="0"/>
              <a:t>Helps in maturation process for many RNA types</a:t>
            </a:r>
          </a:p>
          <a:p>
            <a:pPr lvl="1"/>
            <a:r>
              <a:rPr lang="en-US" dirty="0"/>
              <a:t>First line of defense against viral RNA</a:t>
            </a:r>
          </a:p>
          <a:p>
            <a:pPr lvl="1"/>
            <a:r>
              <a:rPr lang="en-US" dirty="0"/>
              <a:t>Required for RNAi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492911" y="1853248"/>
            <a:ext cx="3863228" cy="2950807"/>
            <a:chOff x="6186625" y="3297592"/>
            <a:chExt cx="3863228" cy="29508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6625" y="3297592"/>
              <a:ext cx="3863228" cy="295080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268550" y="3297592"/>
              <a:ext cx="24259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orbel" panose="020B0503020204020204" pitchFamily="34" charset="0"/>
                  <a:cs typeface="Cordia New" panose="020B0304020202020204" pitchFamily="34" charset="-34"/>
                </a:rPr>
                <a:t>RIBONUCLEASE U2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01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Plasmid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dsDNA until ligation</a:t>
            </a:r>
          </a:p>
          <a:p>
            <a:pPr lvl="1"/>
            <a:r>
              <a:rPr lang="en-US" dirty="0"/>
              <a:t>T – overhangs</a:t>
            </a:r>
          </a:p>
          <a:p>
            <a:pPr lvl="1"/>
            <a:endParaRPr lang="en-US" dirty="0"/>
          </a:p>
          <a:p>
            <a:r>
              <a:rPr lang="en-US" dirty="0"/>
              <a:t>Ampicillin resistance</a:t>
            </a:r>
          </a:p>
          <a:p>
            <a:endParaRPr lang="en-US" dirty="0"/>
          </a:p>
          <a:p>
            <a:r>
              <a:rPr lang="en-US" dirty="0"/>
              <a:t>Origin of replication</a:t>
            </a:r>
          </a:p>
          <a:p>
            <a:pPr lvl="1"/>
            <a:endParaRPr lang="en-US" dirty="0"/>
          </a:p>
          <a:p>
            <a:r>
              <a:rPr lang="en-US" dirty="0" err="1"/>
              <a:t>LacZ</a:t>
            </a:r>
            <a:r>
              <a:rPr lang="en-US" dirty="0"/>
              <a:t> gene</a:t>
            </a:r>
          </a:p>
          <a:p>
            <a:pPr lvl="1"/>
            <a:r>
              <a:rPr lang="en-US" dirty="0"/>
              <a:t>ß-galactosidase </a:t>
            </a:r>
          </a:p>
          <a:p>
            <a:pPr lvl="1"/>
            <a:r>
              <a:rPr lang="en-US" dirty="0"/>
              <a:t>Breaks down lactose/X-gal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479" y="1523889"/>
            <a:ext cx="6384279" cy="496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2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Plasmid Ligation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3743008" cy="4195481"/>
          </a:xfrm>
        </p:spPr>
        <p:txBody>
          <a:bodyPr/>
          <a:lstStyle/>
          <a:p>
            <a:r>
              <a:rPr lang="en-US" dirty="0"/>
              <a:t>T-4 DNA ligase</a:t>
            </a:r>
          </a:p>
          <a:p>
            <a:pPr lvl="1"/>
            <a:r>
              <a:rPr lang="en-US" dirty="0"/>
              <a:t>Repairs nicks in DNA</a:t>
            </a:r>
          </a:p>
          <a:p>
            <a:pPr lvl="1"/>
            <a:endParaRPr lang="en-US" dirty="0"/>
          </a:p>
          <a:p>
            <a:r>
              <a:rPr lang="en-US" dirty="0"/>
              <a:t>Imperfect repair</a:t>
            </a:r>
          </a:p>
          <a:p>
            <a:endParaRPr lang="en-US" dirty="0"/>
          </a:p>
          <a:p>
            <a:r>
              <a:rPr lang="en-US" dirty="0" err="1"/>
              <a:t>LacZ</a:t>
            </a:r>
            <a:r>
              <a:rPr lang="en-US" dirty="0"/>
              <a:t> gene</a:t>
            </a:r>
          </a:p>
          <a:p>
            <a:pPr lvl="1"/>
            <a:r>
              <a:rPr lang="en-US" dirty="0"/>
              <a:t>Functional if no insert</a:t>
            </a:r>
          </a:p>
          <a:p>
            <a:pPr lvl="1"/>
            <a:r>
              <a:rPr lang="en-US" dirty="0"/>
              <a:t>Nonfunctional if DNA inserted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592" y="1584279"/>
            <a:ext cx="6884168" cy="486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5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orthington-biochem.com/DNAT4L/images/reactionRepai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51" y="761508"/>
            <a:ext cx="9774060" cy="57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714753" y="3487333"/>
            <a:ext cx="598135" cy="581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972553" y="3487333"/>
            <a:ext cx="598135" cy="581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1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</a:t>
            </a:r>
            <a:r>
              <a:rPr lang="en-US" dirty="0" err="1"/>
              <a:t>Supercompetent</a:t>
            </a:r>
            <a:r>
              <a:rPr lang="en-US" dirty="0"/>
              <a:t>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081637" cy="4195481"/>
          </a:xfrm>
        </p:spPr>
        <p:txBody>
          <a:bodyPr/>
          <a:lstStyle/>
          <a:p>
            <a:r>
              <a:rPr lang="en-US" dirty="0" smtClean="0"/>
              <a:t>Genetic Transformation</a:t>
            </a:r>
          </a:p>
          <a:p>
            <a:pPr lvl="1"/>
            <a:r>
              <a:rPr lang="en-US" dirty="0" smtClean="0"/>
              <a:t>Uptake of genetic material from environment</a:t>
            </a:r>
          </a:p>
          <a:p>
            <a:pPr lvl="1"/>
            <a:endParaRPr lang="en-US" dirty="0"/>
          </a:p>
          <a:p>
            <a:r>
              <a:rPr lang="en-US" dirty="0" smtClean="0"/>
              <a:t>Competent cells</a:t>
            </a:r>
          </a:p>
          <a:p>
            <a:pPr lvl="1"/>
            <a:r>
              <a:rPr lang="en-US" dirty="0" smtClean="0"/>
              <a:t>Capable of transformation</a:t>
            </a:r>
          </a:p>
          <a:p>
            <a:pPr lvl="1"/>
            <a:endParaRPr lang="en-US" dirty="0"/>
          </a:p>
          <a:p>
            <a:r>
              <a:rPr lang="en-US" dirty="0" smtClean="0"/>
              <a:t>Confers new genetic abilities</a:t>
            </a:r>
          </a:p>
          <a:p>
            <a:pPr lvl="1"/>
            <a:r>
              <a:rPr lang="en-US" dirty="0" smtClean="0"/>
              <a:t>Antibiotic resistance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182" y="2713318"/>
            <a:ext cx="45148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</a:t>
            </a:r>
            <a:r>
              <a:rPr lang="en-US" dirty="0" smtClean="0"/>
              <a:t>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Bacteria are to be kept on the bottom shelf of the -80°C freezer</a:t>
            </a:r>
          </a:p>
          <a:p>
            <a:r>
              <a:rPr lang="en-US" dirty="0" smtClean="0"/>
              <a:t>Thawed on ice with ligation mix (plasmids)</a:t>
            </a:r>
          </a:p>
          <a:p>
            <a:r>
              <a:rPr lang="en-US" dirty="0" smtClean="0"/>
              <a:t>Heat shocked</a:t>
            </a:r>
          </a:p>
          <a:p>
            <a:r>
              <a:rPr lang="en-US" dirty="0" smtClean="0"/>
              <a:t>Incubated with LB medium (nutrient media) at 37°C </a:t>
            </a:r>
          </a:p>
          <a:p>
            <a:r>
              <a:rPr lang="en-US" dirty="0" smtClean="0"/>
              <a:t>Plated on </a:t>
            </a:r>
            <a:r>
              <a:rPr lang="en-US" dirty="0"/>
              <a:t>a</a:t>
            </a:r>
            <a:r>
              <a:rPr lang="en-US" dirty="0" smtClean="0"/>
              <a:t>gar plates</a:t>
            </a:r>
          </a:p>
          <a:p>
            <a:pPr lvl="1"/>
            <a:r>
              <a:rPr lang="en-US" dirty="0" smtClean="0"/>
              <a:t>X-gal</a:t>
            </a:r>
            <a:r>
              <a:rPr lang="en-US" baseline="30000" dirty="0" smtClean="0"/>
              <a:t>+</a:t>
            </a:r>
          </a:p>
          <a:p>
            <a:pPr lvl="1"/>
            <a:r>
              <a:rPr lang="en-US" dirty="0" err="1" smtClean="0"/>
              <a:t>Amplicillin</a:t>
            </a:r>
            <a:r>
              <a:rPr lang="en-US" baseline="30000" dirty="0"/>
              <a:t>+</a:t>
            </a:r>
            <a:r>
              <a:rPr lang="en-US" dirty="0" smtClean="0"/>
              <a:t> </a:t>
            </a:r>
          </a:p>
          <a:p>
            <a:r>
              <a:rPr lang="en-US" dirty="0" smtClean="0"/>
              <a:t>Grown overnight at 37°C</a:t>
            </a:r>
          </a:p>
          <a:p>
            <a:r>
              <a:rPr lang="en-US" dirty="0" smtClean="0"/>
              <a:t>Plates placed in incubator upside down (agar on roof) to prevent condensation from dripping onto bacteria</a:t>
            </a:r>
          </a:p>
        </p:txBody>
      </p:sp>
    </p:spTree>
    <p:extLst>
      <p:ext uri="{BB962C8B-B14F-4D97-AF65-F5344CB8AC3E}">
        <p14:creationId xmlns:p14="http://schemas.microsoft.com/office/powerpoint/2010/main" val="31715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</a:t>
            </a:r>
            <a:r>
              <a:rPr lang="en-US" dirty="0" smtClean="0"/>
              <a:t>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1933694"/>
            <a:ext cx="9301757" cy="44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Blue White Screening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252459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Colony principle</a:t>
            </a:r>
          </a:p>
          <a:p>
            <a:pPr lvl="1"/>
            <a:r>
              <a:rPr lang="en-US" dirty="0" smtClean="0"/>
              <a:t>Each colony should arise from an individual bacterium</a:t>
            </a:r>
          </a:p>
          <a:p>
            <a:pPr lvl="1"/>
            <a:r>
              <a:rPr lang="en-US" dirty="0" smtClean="0"/>
              <a:t>Clones</a:t>
            </a:r>
          </a:p>
          <a:p>
            <a:endParaRPr lang="en-US" dirty="0"/>
          </a:p>
          <a:p>
            <a:r>
              <a:rPr lang="en-US" dirty="0" smtClean="0"/>
              <a:t>Only bacteria with plasmids should grow</a:t>
            </a:r>
          </a:p>
          <a:p>
            <a:pPr lvl="1"/>
            <a:r>
              <a:rPr lang="en-US" dirty="0" smtClean="0"/>
              <a:t>Ampicillin plated</a:t>
            </a:r>
          </a:p>
          <a:p>
            <a:pPr lvl="1"/>
            <a:endParaRPr lang="en-US" dirty="0"/>
          </a:p>
          <a:p>
            <a:r>
              <a:rPr lang="en-US" dirty="0" smtClean="0"/>
              <a:t>X-gal</a:t>
            </a:r>
          </a:p>
          <a:p>
            <a:pPr lvl="1"/>
            <a:r>
              <a:rPr lang="en-US" dirty="0" smtClean="0"/>
              <a:t>White if not broken down</a:t>
            </a:r>
          </a:p>
          <a:p>
            <a:pPr lvl="1"/>
            <a:r>
              <a:rPr lang="en-US" dirty="0" smtClean="0"/>
              <a:t>Blue if broken 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178" y="2910168"/>
            <a:ext cx="5114925" cy="3709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178" y="1681772"/>
            <a:ext cx="2382367" cy="16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4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</a:t>
            </a:r>
            <a:r>
              <a:rPr lang="en-US" dirty="0" smtClean="0"/>
              <a:t>Plasmid  </a:t>
            </a:r>
            <a:r>
              <a:rPr lang="en-US" dirty="0"/>
              <a:t>Screening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332846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Individual white colonies selected for further analysis</a:t>
            </a:r>
          </a:p>
          <a:p>
            <a:pPr lvl="1"/>
            <a:r>
              <a:rPr lang="en-US" dirty="0" smtClean="0"/>
              <a:t>Survived ampicillin</a:t>
            </a:r>
          </a:p>
          <a:p>
            <a:pPr lvl="1"/>
            <a:r>
              <a:rPr lang="en-US" dirty="0" smtClean="0"/>
              <a:t>Didn’t break down X-gal</a:t>
            </a:r>
          </a:p>
          <a:p>
            <a:pPr lvl="1"/>
            <a:endParaRPr lang="en-US" dirty="0"/>
          </a:p>
          <a:p>
            <a:r>
              <a:rPr lang="en-US" dirty="0" smtClean="0"/>
              <a:t>Dipped in PCR mix</a:t>
            </a:r>
          </a:p>
          <a:p>
            <a:pPr lvl="1"/>
            <a:r>
              <a:rPr lang="en-US" dirty="0" smtClean="0"/>
              <a:t>T7 and SP6 primers</a:t>
            </a:r>
          </a:p>
          <a:p>
            <a:pPr lvl="1"/>
            <a:r>
              <a:rPr lang="en-US" dirty="0" smtClean="0"/>
              <a:t>Adds 180 bp to expected insert</a:t>
            </a:r>
          </a:p>
          <a:p>
            <a:pPr lvl="1"/>
            <a:endParaRPr lang="en-US" dirty="0"/>
          </a:p>
          <a:p>
            <a:r>
              <a:rPr lang="en-US" dirty="0" smtClean="0"/>
              <a:t>Placed in LB broth at 37°C</a:t>
            </a:r>
          </a:p>
          <a:p>
            <a:pPr lvl="1"/>
            <a:r>
              <a:rPr lang="en-US" dirty="0" smtClean="0"/>
              <a:t>Jump start growth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512" y="1662891"/>
            <a:ext cx="5892461" cy="45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</a:t>
            </a:r>
            <a:r>
              <a:rPr lang="en-US" dirty="0" smtClean="0"/>
              <a:t>Culturing Bacteria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351781" cy="4558902"/>
          </a:xfrm>
        </p:spPr>
        <p:txBody>
          <a:bodyPr/>
          <a:lstStyle/>
          <a:p>
            <a:r>
              <a:rPr lang="en-US" dirty="0" smtClean="0"/>
              <a:t>Colonies that contain desired plasmid selected</a:t>
            </a:r>
          </a:p>
          <a:p>
            <a:pPr lvl="1"/>
            <a:r>
              <a:rPr lang="en-US" dirty="0" smtClean="0"/>
              <a:t>Grown in much larger volume nutrient medium</a:t>
            </a:r>
          </a:p>
          <a:p>
            <a:pPr lvl="1"/>
            <a:r>
              <a:rPr lang="en-US" dirty="0" smtClean="0"/>
              <a:t>6 mL LB broth with 6 µL ampicillin</a:t>
            </a:r>
          </a:p>
          <a:p>
            <a:pPr lvl="1"/>
            <a:endParaRPr lang="en-US" dirty="0"/>
          </a:p>
          <a:p>
            <a:r>
              <a:rPr lang="en-US" dirty="0" smtClean="0"/>
              <a:t>Can be grown in massive quantities</a:t>
            </a:r>
          </a:p>
          <a:p>
            <a:pPr lvl="1"/>
            <a:r>
              <a:rPr lang="en-US" dirty="0" smtClean="0"/>
              <a:t>Grams of plasmid instead of ng</a:t>
            </a:r>
          </a:p>
          <a:p>
            <a:pPr lvl="1"/>
            <a:endParaRPr lang="en-US" dirty="0"/>
          </a:p>
          <a:p>
            <a:r>
              <a:rPr lang="en-US" dirty="0" smtClean="0"/>
              <a:t> Grown overnight at 37°C</a:t>
            </a:r>
          </a:p>
          <a:p>
            <a:pPr lvl="1"/>
            <a:r>
              <a:rPr lang="en-US" dirty="0" smtClean="0"/>
              <a:t>With agitation and tilted at angle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942" y="307678"/>
            <a:ext cx="1408446" cy="1018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353" y="1941759"/>
            <a:ext cx="2790825" cy="192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091" y="4145428"/>
            <a:ext cx="31813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3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Bacterial Transformation – </a:t>
            </a:r>
            <a:r>
              <a:rPr lang="en-US" dirty="0" smtClean="0"/>
              <a:t>Plasmid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Cloudy tubes are spun down</a:t>
            </a:r>
          </a:p>
          <a:p>
            <a:pPr lvl="1"/>
            <a:r>
              <a:rPr lang="en-US" dirty="0" smtClean="0"/>
              <a:t>3000 x g for 10 min</a:t>
            </a:r>
          </a:p>
          <a:p>
            <a:pPr lvl="1"/>
            <a:r>
              <a:rPr lang="en-US" dirty="0" smtClean="0"/>
              <a:t>Pellet formation</a:t>
            </a:r>
          </a:p>
          <a:p>
            <a:pPr lvl="1"/>
            <a:endParaRPr lang="en-US" dirty="0"/>
          </a:p>
          <a:p>
            <a:r>
              <a:rPr lang="en-US" dirty="0" smtClean="0"/>
              <a:t>Supernatant poured off</a:t>
            </a:r>
          </a:p>
          <a:p>
            <a:pPr lvl="1"/>
            <a:r>
              <a:rPr lang="en-US" dirty="0" smtClean="0"/>
              <a:t>Bleach solution</a:t>
            </a:r>
          </a:p>
          <a:p>
            <a:pPr lvl="1"/>
            <a:endParaRPr lang="en-US" dirty="0"/>
          </a:p>
          <a:p>
            <a:r>
              <a:rPr lang="en-US" dirty="0" smtClean="0"/>
              <a:t>Cells are lysed</a:t>
            </a:r>
          </a:p>
          <a:p>
            <a:pPr lvl="1"/>
            <a:r>
              <a:rPr lang="en-US" dirty="0" smtClean="0"/>
              <a:t>Column-based isolation of plasmid</a:t>
            </a:r>
          </a:p>
          <a:p>
            <a:pPr lvl="1"/>
            <a:r>
              <a:rPr lang="en-US" dirty="0" smtClean="0"/>
              <a:t>Concentrations in 100s of ng/µL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760" y="2242701"/>
            <a:ext cx="4457244" cy="38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5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extraction – Tissue digestion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tissue and add to lysis buffer</a:t>
            </a:r>
          </a:p>
          <a:p>
            <a:pPr lvl="1"/>
            <a:r>
              <a:rPr lang="en-US" sz="1600" dirty="0" err="1"/>
              <a:t>TRIzol</a:t>
            </a:r>
            <a:r>
              <a:rPr lang="en-US" sz="1600" dirty="0"/>
              <a:t> (</a:t>
            </a:r>
            <a:r>
              <a:rPr lang="en-US" sz="1600" dirty="0" err="1"/>
              <a:t>Thermo</a:t>
            </a:r>
            <a:r>
              <a:rPr lang="en-US" sz="1600" dirty="0"/>
              <a:t> Fischer Scientific) </a:t>
            </a:r>
          </a:p>
          <a:p>
            <a:pPr lvl="1"/>
            <a:r>
              <a:rPr lang="en-US" sz="1600" dirty="0"/>
              <a:t>RNA Lysis Buffer (</a:t>
            </a:r>
            <a:r>
              <a:rPr lang="en-US" sz="1600" dirty="0" err="1"/>
              <a:t>Zymo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Buffer RLT (</a:t>
            </a:r>
            <a:r>
              <a:rPr lang="en-US" sz="1600" dirty="0" err="1"/>
              <a:t>Qiagen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TRI Reagent (Sigma-Aldrich)</a:t>
            </a:r>
          </a:p>
          <a:p>
            <a:endParaRPr lang="en-US" dirty="0"/>
          </a:p>
          <a:p>
            <a:r>
              <a:rPr lang="en-US" dirty="0"/>
              <a:t>Homogenize extracted tissue</a:t>
            </a:r>
          </a:p>
          <a:p>
            <a:pPr lvl="1"/>
            <a:r>
              <a:rPr lang="en-US" dirty="0"/>
              <a:t>Pipetting up and down</a:t>
            </a:r>
          </a:p>
          <a:p>
            <a:pPr lvl="1"/>
            <a:r>
              <a:rPr lang="en-US" dirty="0"/>
              <a:t>Vortexing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65" y="2052918"/>
            <a:ext cx="3551188" cy="1813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881" y="4590688"/>
            <a:ext cx="3553972" cy="165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91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 – Chain 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DNA synthesis proceeds 5’ to 3’</a:t>
            </a:r>
          </a:p>
          <a:p>
            <a:pPr lvl="1"/>
            <a:r>
              <a:rPr lang="en-US" dirty="0"/>
              <a:t>Relies on 3’ hydroxyl group</a:t>
            </a:r>
          </a:p>
          <a:p>
            <a:endParaRPr lang="en-US" dirty="0"/>
          </a:p>
          <a:p>
            <a:r>
              <a:rPr lang="en-US" dirty="0" err="1"/>
              <a:t>Dideoxy</a:t>
            </a:r>
            <a:r>
              <a:rPr lang="en-US" dirty="0"/>
              <a:t> termination</a:t>
            </a:r>
          </a:p>
          <a:p>
            <a:pPr lvl="1"/>
            <a:r>
              <a:rPr lang="en-US" dirty="0"/>
              <a:t>No 3’ hydroxyl </a:t>
            </a:r>
          </a:p>
          <a:p>
            <a:pPr lvl="1"/>
            <a:r>
              <a:rPr lang="en-US" dirty="0"/>
              <a:t>No nucleophilic attack on phosphate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5" y="1529398"/>
            <a:ext cx="5048250" cy="1900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941" y="3819169"/>
            <a:ext cx="5351318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5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 – </a:t>
            </a:r>
            <a:r>
              <a:rPr lang="en-US" dirty="0" err="1"/>
              <a:t>Compnents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28776"/>
            <a:ext cx="8946541" cy="46196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Template DNA</a:t>
            </a:r>
          </a:p>
          <a:p>
            <a:pPr lvl="1"/>
            <a:r>
              <a:rPr lang="en-US" dirty="0"/>
              <a:t>Typically plasmid for us</a:t>
            </a:r>
          </a:p>
          <a:p>
            <a:pPr lvl="2"/>
            <a:r>
              <a:rPr lang="en-US" dirty="0"/>
              <a:t>1000 ng</a:t>
            </a:r>
          </a:p>
          <a:p>
            <a:pPr lvl="2"/>
            <a:endParaRPr lang="en-US" dirty="0"/>
          </a:p>
          <a:p>
            <a:r>
              <a:rPr lang="en-US" dirty="0"/>
              <a:t>Sequence specific primer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Heat stable DNA polymerase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Deoxynucleotide</a:t>
            </a:r>
            <a:r>
              <a:rPr lang="en-US" dirty="0"/>
              <a:t> triphosphates</a:t>
            </a:r>
          </a:p>
          <a:p>
            <a:pPr lvl="1"/>
            <a:r>
              <a:rPr lang="en-US" dirty="0" err="1"/>
              <a:t>dATP</a:t>
            </a:r>
            <a:r>
              <a:rPr lang="en-US" dirty="0"/>
              <a:t>, </a:t>
            </a:r>
            <a:r>
              <a:rPr lang="en-US" dirty="0" err="1"/>
              <a:t>dGTP</a:t>
            </a:r>
            <a:r>
              <a:rPr lang="en-US" dirty="0"/>
              <a:t>, </a:t>
            </a:r>
            <a:r>
              <a:rPr lang="en-US" dirty="0" err="1"/>
              <a:t>dTTP</a:t>
            </a:r>
            <a:r>
              <a:rPr lang="en-US" dirty="0"/>
              <a:t>, </a:t>
            </a:r>
            <a:r>
              <a:rPr lang="en-US" dirty="0" err="1"/>
              <a:t>dCTP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Dideoxynucleotide</a:t>
            </a:r>
            <a:r>
              <a:rPr lang="en-US" dirty="0"/>
              <a:t> triphosphates</a:t>
            </a:r>
          </a:p>
          <a:p>
            <a:pPr lvl="1"/>
            <a:r>
              <a:rPr lang="en-US" dirty="0" err="1"/>
              <a:t>ddATP</a:t>
            </a:r>
            <a:r>
              <a:rPr lang="en-US" dirty="0"/>
              <a:t>, </a:t>
            </a:r>
            <a:r>
              <a:rPr lang="en-US" dirty="0" err="1"/>
              <a:t>ddGTP</a:t>
            </a:r>
            <a:r>
              <a:rPr lang="en-US" dirty="0"/>
              <a:t>, </a:t>
            </a:r>
            <a:r>
              <a:rPr lang="en-US" dirty="0" err="1"/>
              <a:t>ddTTP</a:t>
            </a:r>
            <a:r>
              <a:rPr lang="en-US" dirty="0"/>
              <a:t>, </a:t>
            </a:r>
            <a:r>
              <a:rPr lang="en-US" dirty="0" err="1"/>
              <a:t>ddCTP</a:t>
            </a:r>
            <a:endParaRPr lang="en-US" dirty="0"/>
          </a:p>
          <a:p>
            <a:pPr lvl="1"/>
            <a:r>
              <a:rPr lang="en-US" dirty="0"/>
              <a:t>Typically 1% </a:t>
            </a:r>
            <a:endParaRPr lang="en-US" dirty="0" smtClean="0"/>
          </a:p>
          <a:p>
            <a:pPr lvl="1"/>
            <a:r>
              <a:rPr lang="en-US" dirty="0" smtClean="0"/>
              <a:t>Fluorescently Labeled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75" y="2191780"/>
            <a:ext cx="6477000" cy="37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7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Sanger Sequencing – Fluorescence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798" y="1508561"/>
            <a:ext cx="5592772" cy="49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5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13266"/>
            <a:ext cx="9404723" cy="1400530"/>
          </a:xfrm>
        </p:spPr>
        <p:txBody>
          <a:bodyPr/>
          <a:lstStyle/>
          <a:p>
            <a:r>
              <a:rPr lang="en-US" dirty="0" smtClean="0"/>
              <a:t>Sanger Sequencing - Results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09806" y="1572085"/>
            <a:ext cx="5751874" cy="489364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&gt;Cb-IH-Full-Length-T7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NNNNNNNNNNNNNNANGCNNNNGCCGCCNTGGCGGCCGCGGGAANTCGATT</a:t>
            </a:r>
            <a:r>
              <a:rPr lang="en-US" sz="1200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ATG</a:t>
            </a:r>
            <a:r>
              <a:rPr lang="en-US" sz="1200" dirty="0" smtClean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TTATCGAGATGTGAGCAAAGTGCACTTCGGAGGCGACGATGTGTCGCTCTATGGCACTCCCAAGGAGGAGCTGGGACCCGGGCAGCTATGTGTCGGGGCGGCGGGAGCGACGCCCGGGGTAGAGCCGAAACCATCCTTCCTCAAAAACCAGCTACAGGCTCTCTTCCAACCCACCGACAACAGATTAGCCATGAAGCTCTTCGGATCCAAGAAAGCGCTCATGAAAGAGCGCATCAGACAAAAAGCTGCGGGCCACTGGATCATCCATCCCTGCTCCAACTTCAGATTCTACTGGGACCTGTGTATGCTGTTCCTGCTGGTGGCTAACCTGATCATCCTGCCGGTGGCTATCTCCTTCTTCAACGACGACCTCTCCACACGCTGGATCGCCTTCAACTGCCTCTCAGACACAATATTCCTCATAGACATTGTCGTCAATTTTAGAACGGGTATCACGCAACAAGACAATTCCGAACAAGTTATTCTCGACCCCAAGTTAATTGCCAAGCATTACCTTAAGACCTGGTTCTTCCTTGATCTCATCTCCTCGGTGCCACTAGACTACATCTTCCTCATCTTCAACCAGTACCGCGACAAAGAGGACTTCAGCGAGAGTTTCCAGATTCTCCACGCGGGTCGGGCGCTGCGCATCCTCCGCCTGGCCAAGCTGCTCTCCCTGGTCCGCCTCCTCCGCCTCTCCCGGCTGGTCCGATATGTGTCGCAGTGGGAGGAGGTCTATTTCCTCAACATGGCGTCCGTCTTCATGCGCATCTTCAACCTCATCTCCATGATGCTCCTGATTGGCCACTGGTCNNNTGTCTCCAGTTCCTCGTTCCCATGCTGCAGGGCTTTCCCTCCAACTCTTNNNGGCAATCAACGAGCTTCAGAACTCCTACTGGNTANAGCAGTACTCGTGNCGTTCTTCAAGGCCATGTCCCACATGTNNGNANNNNNNNNNNGCTTNCCGNCTNNNANNTCNNCGATCTGNNGCNNNNNCATGATNNNCATGANTTNNGGGGCNNNNNNCTACNCCNNTTTNATNNNNNNNNCNNNNNNNATCNNNCNNNGNANNNATNCCNNNNNNGNNCNNNNNNNNNNNNNNNNNNNNNNNNNNNTNNNNNNNNANNNNNANNNNNNNNGNNNNNTNNNNNNNNNNNNNNCNNNNNNNNNNNNNNNNNNNNCCNNGGNNNNNNNNNNNNNNN</a:t>
            </a:r>
          </a:p>
          <a:p>
            <a:endParaRPr lang="en-US" sz="12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endParaRPr lang="en-US" sz="1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PLASMID VECTOR</a:t>
            </a:r>
            <a:endParaRPr lang="en-US" sz="12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542918" cy="1400530"/>
          </a:xfrm>
        </p:spPr>
        <p:txBody>
          <a:bodyPr/>
          <a:lstStyle/>
          <a:p>
            <a:r>
              <a:rPr lang="en-US" dirty="0"/>
              <a:t>RNA extraction – </a:t>
            </a:r>
            <a:r>
              <a:rPr lang="en-US" dirty="0" err="1"/>
              <a:t>TRIzol</a:t>
            </a:r>
            <a:r>
              <a:rPr lang="en-US" dirty="0"/>
              <a:t>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587" y="2176743"/>
            <a:ext cx="8946541" cy="4195481"/>
          </a:xfrm>
        </p:spPr>
        <p:txBody>
          <a:bodyPr/>
          <a:lstStyle/>
          <a:p>
            <a:r>
              <a:rPr lang="en-US" dirty="0"/>
              <a:t>Phenol</a:t>
            </a:r>
          </a:p>
          <a:p>
            <a:pPr lvl="1"/>
            <a:r>
              <a:rPr lang="en-US" dirty="0"/>
              <a:t>Organic solvent</a:t>
            </a:r>
          </a:p>
          <a:p>
            <a:endParaRPr lang="en-US" dirty="0"/>
          </a:p>
          <a:p>
            <a:r>
              <a:rPr lang="en-US" dirty="0"/>
              <a:t>Guanidine isothiocyanate</a:t>
            </a:r>
          </a:p>
          <a:p>
            <a:pPr lvl="1"/>
            <a:r>
              <a:rPr lang="en-US" dirty="0" err="1"/>
              <a:t>Chaotropic</a:t>
            </a:r>
            <a:r>
              <a:rPr lang="en-US" dirty="0"/>
              <a:t> agent</a:t>
            </a:r>
          </a:p>
          <a:p>
            <a:pPr lvl="1"/>
            <a:r>
              <a:rPr lang="en-US" dirty="0"/>
              <a:t>General protein denaturant</a:t>
            </a:r>
          </a:p>
          <a:p>
            <a:pPr lvl="1"/>
            <a:endParaRPr lang="en-US" dirty="0"/>
          </a:p>
          <a:p>
            <a:r>
              <a:rPr lang="en-US" dirty="0"/>
              <a:t>Ammonium thiocyanate</a:t>
            </a:r>
          </a:p>
          <a:p>
            <a:pPr lvl="1"/>
            <a:r>
              <a:rPr lang="en-US" dirty="0"/>
              <a:t>Weak Acid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804" y="2783336"/>
            <a:ext cx="1075320" cy="2071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1853248"/>
            <a:ext cx="771472" cy="132937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24625" y="2517934"/>
            <a:ext cx="2106003" cy="11960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429" y="3543094"/>
            <a:ext cx="1267744" cy="131164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737967" y="3913655"/>
            <a:ext cx="1892661" cy="181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587" y="5233033"/>
            <a:ext cx="2390518" cy="99885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7472105" y="4192344"/>
            <a:ext cx="1158523" cy="1512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460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 extraction – How much lysis buffer?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4002088" cy="4195481"/>
          </a:xfrm>
        </p:spPr>
        <p:txBody>
          <a:bodyPr/>
          <a:lstStyle/>
          <a:p>
            <a:r>
              <a:rPr lang="en-US" dirty="0"/>
              <a:t>Tissue should be completely submerged in lysis buffer</a:t>
            </a:r>
          </a:p>
          <a:p>
            <a:endParaRPr lang="en-US" dirty="0"/>
          </a:p>
          <a:p>
            <a:r>
              <a:rPr lang="en-US" dirty="0"/>
              <a:t>Many standard protocols use 1 ml or 750 µl </a:t>
            </a:r>
            <a:r>
              <a:rPr lang="en-US" dirty="0" err="1"/>
              <a:t>TRIzol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Volume of buffer should be optimized for specific tissue</a:t>
            </a:r>
          </a:p>
          <a:p>
            <a:pPr lvl="1"/>
            <a:r>
              <a:rPr lang="en-US" dirty="0"/>
              <a:t>Tissue size v. volume buffer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4085"/>
          <a:stretch/>
        </p:blipFill>
        <p:spPr>
          <a:xfrm>
            <a:off x="5233681" y="1460602"/>
            <a:ext cx="5615293" cy="49441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53450" y="6508772"/>
            <a:ext cx="346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Macedo</a:t>
            </a:r>
            <a:r>
              <a:rPr lang="en-US" sz="1200" dirty="0"/>
              <a:t> and Ferreira 2014</a:t>
            </a:r>
          </a:p>
        </p:txBody>
      </p:sp>
    </p:spTree>
    <p:extLst>
      <p:ext uri="{BB962C8B-B14F-4D97-AF65-F5344CB8AC3E}">
        <p14:creationId xmlns:p14="http://schemas.microsoft.com/office/powerpoint/2010/main" val="389601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Acid guanidine thiocyanate-phenol-chloroform extraction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05293"/>
            <a:ext cx="8946541" cy="457620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Chloroform</a:t>
            </a:r>
          </a:p>
          <a:p>
            <a:pPr lvl="1"/>
            <a:r>
              <a:rPr lang="en-US" dirty="0"/>
              <a:t>Phase separation</a:t>
            </a:r>
          </a:p>
          <a:p>
            <a:endParaRPr lang="en-US" dirty="0"/>
          </a:p>
          <a:p>
            <a:r>
              <a:rPr lang="en-US" dirty="0"/>
              <a:t>Under acidic conditions (pH 4-6)</a:t>
            </a:r>
          </a:p>
          <a:p>
            <a:pPr lvl="1"/>
            <a:r>
              <a:rPr lang="en-US" dirty="0"/>
              <a:t> DNA partitions into the organic phase</a:t>
            </a:r>
          </a:p>
          <a:p>
            <a:pPr lvl="1"/>
            <a:r>
              <a:rPr lang="en-US" dirty="0"/>
              <a:t> RNA remains in the aqueous phase</a:t>
            </a:r>
          </a:p>
          <a:p>
            <a:pPr lvl="1"/>
            <a:endParaRPr lang="en-US" dirty="0"/>
          </a:p>
          <a:p>
            <a:r>
              <a:rPr lang="en-US" dirty="0"/>
              <a:t> Under neutral conditions (pH 7-8)</a:t>
            </a:r>
          </a:p>
          <a:p>
            <a:pPr lvl="1"/>
            <a:r>
              <a:rPr lang="en-US" dirty="0"/>
              <a:t>DNA and RNA partition into the aqueous phase</a:t>
            </a:r>
          </a:p>
          <a:p>
            <a:pPr lvl="1"/>
            <a:endParaRPr lang="en-US" dirty="0"/>
          </a:p>
          <a:p>
            <a:r>
              <a:rPr lang="en-US" dirty="0"/>
              <a:t>Isopropyl alcohol and glycerol</a:t>
            </a:r>
          </a:p>
          <a:p>
            <a:pPr lvl="1"/>
            <a:r>
              <a:rPr lang="en-US" dirty="0"/>
              <a:t>Precipitation</a:t>
            </a:r>
          </a:p>
          <a:p>
            <a:endParaRPr lang="en-US" dirty="0"/>
          </a:p>
          <a:p>
            <a:r>
              <a:rPr lang="en-US" dirty="0"/>
              <a:t>Ethanol washes then resuspension in water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067" y="1625654"/>
            <a:ext cx="3698047" cy="2428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62" y="4106830"/>
            <a:ext cx="1928813" cy="252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1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974264" cy="1400530"/>
          </a:xfrm>
        </p:spPr>
        <p:txBody>
          <a:bodyPr/>
          <a:lstStyle/>
          <a:p>
            <a:r>
              <a:rPr lang="en-US" dirty="0"/>
              <a:t>RNA extraction – Column-based extraction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573913"/>
          </a:xfrm>
        </p:spPr>
        <p:txBody>
          <a:bodyPr>
            <a:normAutofit fontScale="77500" lnSpcReduction="20000"/>
          </a:bodyPr>
          <a:lstStyle/>
          <a:p>
            <a:r>
              <a:rPr lang="en-US" sz="2100" dirty="0"/>
              <a:t>Lyse</a:t>
            </a:r>
          </a:p>
          <a:p>
            <a:pPr lvl="1"/>
            <a:r>
              <a:rPr lang="en-US" sz="2100" dirty="0"/>
              <a:t>Cell membranes disrupted by lysis buffer</a:t>
            </a:r>
          </a:p>
          <a:p>
            <a:endParaRPr lang="en-US" sz="2100" dirty="0"/>
          </a:p>
          <a:p>
            <a:r>
              <a:rPr lang="en-US" sz="2100" dirty="0"/>
              <a:t>Bind</a:t>
            </a:r>
          </a:p>
          <a:p>
            <a:pPr lvl="1"/>
            <a:r>
              <a:rPr lang="en-US" sz="2100" dirty="0"/>
              <a:t>Binding solution </a:t>
            </a:r>
          </a:p>
          <a:p>
            <a:pPr lvl="1"/>
            <a:r>
              <a:rPr lang="en-US" sz="2100" dirty="0"/>
              <a:t>Silica column</a:t>
            </a:r>
          </a:p>
          <a:p>
            <a:endParaRPr lang="en-US" sz="2100" dirty="0"/>
          </a:p>
          <a:p>
            <a:r>
              <a:rPr lang="en-US" sz="2100" dirty="0"/>
              <a:t>Wash</a:t>
            </a:r>
          </a:p>
          <a:p>
            <a:pPr lvl="1"/>
            <a:r>
              <a:rPr lang="en-US" sz="2100" dirty="0"/>
              <a:t>DNase digestion</a:t>
            </a:r>
          </a:p>
          <a:p>
            <a:pPr lvl="1"/>
            <a:r>
              <a:rPr lang="en-US" sz="2100" dirty="0"/>
              <a:t>Ethanol rinses</a:t>
            </a:r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Elute</a:t>
            </a:r>
          </a:p>
          <a:p>
            <a:pPr lvl="1"/>
            <a:r>
              <a:rPr lang="en-US" sz="2100" dirty="0"/>
              <a:t>Nuclease-free H</a:t>
            </a:r>
            <a:r>
              <a:rPr lang="en-US" sz="2100" baseline="-25000" dirty="0"/>
              <a:t>2</a:t>
            </a:r>
            <a:r>
              <a:rPr lang="en-US" sz="2100" dirty="0"/>
              <a:t>O </a:t>
            </a:r>
          </a:p>
          <a:p>
            <a:pPr lvl="1"/>
            <a:r>
              <a:rPr lang="en-US" sz="2100" dirty="0"/>
              <a:t>Breaks bonds with membrane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586" y="1376307"/>
            <a:ext cx="3383763" cy="4625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519" y="3660328"/>
            <a:ext cx="3759067" cy="23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4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3742" cy="1400530"/>
          </a:xfrm>
        </p:spPr>
        <p:txBody>
          <a:bodyPr/>
          <a:lstStyle/>
          <a:p>
            <a:r>
              <a:rPr lang="en-US" dirty="0"/>
              <a:t>Spectrophotometry – Principles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light to measure sample concentration</a:t>
            </a:r>
          </a:p>
          <a:p>
            <a:pPr lvl="1"/>
            <a:r>
              <a:rPr lang="en-US" dirty="0"/>
              <a:t>Level of absorbance or transmittance</a:t>
            </a:r>
          </a:p>
          <a:p>
            <a:pPr lvl="1"/>
            <a:endParaRPr lang="en-US" dirty="0"/>
          </a:p>
          <a:p>
            <a:r>
              <a:rPr lang="en-US" dirty="0"/>
              <a:t>Example: Intensity of color</a:t>
            </a:r>
          </a:p>
          <a:p>
            <a:pPr lvl="1"/>
            <a:r>
              <a:rPr lang="en-US" dirty="0"/>
              <a:t> Measure of the amount of a material in solution</a:t>
            </a:r>
          </a:p>
          <a:p>
            <a:pPr lvl="1"/>
            <a:endParaRPr lang="en-US" dirty="0"/>
          </a:p>
          <a:p>
            <a:r>
              <a:rPr lang="en-US" dirty="0"/>
              <a:t>Substances absorb or transmit certain wavelengths</a:t>
            </a:r>
          </a:p>
          <a:p>
            <a:pPr lvl="1"/>
            <a:r>
              <a:rPr lang="en-US" dirty="0"/>
              <a:t>Chlorophyll </a:t>
            </a:r>
          </a:p>
          <a:p>
            <a:pPr lvl="2"/>
            <a:r>
              <a:rPr lang="en-US" dirty="0"/>
              <a:t>Absorbs red and violet</a:t>
            </a:r>
          </a:p>
          <a:p>
            <a:pPr lvl="2"/>
            <a:r>
              <a:rPr lang="en-US" dirty="0"/>
              <a:t>Transmits blue, yellow, and green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190" y="1716976"/>
            <a:ext cx="3377718" cy="1357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708" y="3412461"/>
            <a:ext cx="4064376" cy="283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52488</TotalTime>
  <Words>1775</Words>
  <Application>Microsoft Office PowerPoint</Application>
  <PresentationFormat>Widescreen</PresentationFormat>
  <Paragraphs>474</Paragraphs>
  <Slides>43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Cambria Math</vt:lpstr>
      <vt:lpstr>Century Gothic</vt:lpstr>
      <vt:lpstr>Corbel</vt:lpstr>
      <vt:lpstr>Cordia New</vt:lpstr>
      <vt:lpstr>Times New Roman</vt:lpstr>
      <vt:lpstr>Wingdings 3</vt:lpstr>
      <vt:lpstr>Ion</vt:lpstr>
      <vt:lpstr>The Theory and Practice of Real-time PCR  Part1: Techniques leading up to qPCR</vt:lpstr>
      <vt:lpstr>Outline</vt:lpstr>
      <vt:lpstr>RNA extraction – RNase (know your enemy)</vt:lpstr>
      <vt:lpstr>RNA extraction – Tissue digestion</vt:lpstr>
      <vt:lpstr>RNA extraction – TRIzol components</vt:lpstr>
      <vt:lpstr>RNA extraction – How much lysis buffer? </vt:lpstr>
      <vt:lpstr>Acid guanidine thiocyanate-phenol-chloroform extraction   </vt:lpstr>
      <vt:lpstr>RNA extraction – Column-based extraction </vt:lpstr>
      <vt:lpstr>Spectrophotometry – Principles </vt:lpstr>
      <vt:lpstr>Spectrophotometry -Nanodrop </vt:lpstr>
      <vt:lpstr>Spectrophotometry – Blanking and Measuring</vt:lpstr>
      <vt:lpstr>Spectrophotometry – Purity Ratios</vt:lpstr>
      <vt:lpstr>Spectrophotometry – Contaminants</vt:lpstr>
      <vt:lpstr>RNA Quality Check – rRNA quality</vt:lpstr>
      <vt:lpstr>RNA Quality Check – electrophenogram</vt:lpstr>
      <vt:lpstr>RNA Quality Check – RIN 1-4</vt:lpstr>
      <vt:lpstr>RNA Quality Check – RIN 5-8</vt:lpstr>
      <vt:lpstr>RNA Quality Check – RIN 9-10</vt:lpstr>
      <vt:lpstr>Reverse Transcription – Reverse transcriptase</vt:lpstr>
      <vt:lpstr>Reverse Transcription - Components</vt:lpstr>
      <vt:lpstr>Reverse Transcription - Steps</vt:lpstr>
      <vt:lpstr>Reverse Transcription -  Enzyme Choice</vt:lpstr>
      <vt:lpstr>Reverse Transcription – Primer Choice</vt:lpstr>
      <vt:lpstr>RT – Polymerase Chain Reaction</vt:lpstr>
      <vt:lpstr>PowerPoint Presentation</vt:lpstr>
      <vt:lpstr>PowerPoint Presentation</vt:lpstr>
      <vt:lpstr>Gel Electrophoresis - Principles</vt:lpstr>
      <vt:lpstr>Gel Electrophoresis - Agarose</vt:lpstr>
      <vt:lpstr>Gel Electrophoresis – Imaging </vt:lpstr>
      <vt:lpstr>Bacterial Transformation – Plasmid Map</vt:lpstr>
      <vt:lpstr>Bacterial Transformation – Plasmid Ligation </vt:lpstr>
      <vt:lpstr>PowerPoint Presentation</vt:lpstr>
      <vt:lpstr>Bacterial Transformation – Supercompetent Cells</vt:lpstr>
      <vt:lpstr>Bacterial Transformation – Procedure</vt:lpstr>
      <vt:lpstr>Bacterial Transformation – Mechanisms</vt:lpstr>
      <vt:lpstr>Bacterial Transformation – Blue White Screening </vt:lpstr>
      <vt:lpstr>Bacterial Transformation – Plasmid  Screening </vt:lpstr>
      <vt:lpstr>Bacterial Transformation – Culturing Bacteria</vt:lpstr>
      <vt:lpstr>Bacterial Transformation – Plasmid Extraction</vt:lpstr>
      <vt:lpstr>Sanger Sequencing – Chain Termination</vt:lpstr>
      <vt:lpstr>Sanger Sequencing – Compnents</vt:lpstr>
      <vt:lpstr>Sanger Sequencing – Fluorescence </vt:lpstr>
      <vt:lpstr>Sanger Sequencing - Results</vt:lpstr>
    </vt:vector>
  </TitlesOfParts>
  <Company>University of Missouri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Theory and Practice of Real-time PCR</dc:title>
  <dc:creator>Northcutt, Adam J. (MU-Student)</dc:creator>
  <cp:lastModifiedBy>Northcutt, Adam J. (MU-Student)</cp:lastModifiedBy>
  <cp:revision>126</cp:revision>
  <dcterms:created xsi:type="dcterms:W3CDTF">2016-02-09T19:43:47Z</dcterms:created>
  <dcterms:modified xsi:type="dcterms:W3CDTF">2016-03-21T17:53:42Z</dcterms:modified>
</cp:coreProperties>
</file>